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2B48A42-6DD6-44F8-86CD-0A8B0EB33107}">
  <a:tblStyle styleId="{12B48A42-6DD6-44F8-86CD-0A8B0EB3310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68fdb52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68fdb52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68fdb52f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68fdb52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668fdb52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668fdb52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668fdb52f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668fdb52f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668fdb52f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668fdb52f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668fdb52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668fdb52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reto.ch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#nttw4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How did this happen?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presentation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@dericed 2019-12-06 #nttw4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🕒 + 💰 + ❤️ = #nttw4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163325"/>
            <a:ext cx="8520600" cy="8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Courier New"/>
                <a:ea typeface="Courier New"/>
                <a:cs typeface="Courier New"/>
                <a:sym typeface="Courier New"/>
              </a:rPr>
              <a:t>💰+❤️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(sponsorship)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66" name="Google Shape;66;p15"/>
          <p:cNvGraphicFramePr/>
          <p:nvPr/>
        </p:nvGraphicFramePr>
        <p:xfrm>
          <a:off x="158825" y="1091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{12B48A42-6DD6-44F8-86CD-0A8B0EB33107}</a:tableStyleId>
              </a:tblPr>
              <a:tblGrid>
                <a:gridCol w="6557975"/>
                <a:gridCol w="2115500"/>
              </a:tblGrid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Association of Moving Image Archivists</a:t>
                      </a:r>
                      <a:endParaRPr sz="1600" u="sng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  <a:hlinkClick r:id="rId3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AV Preservation by reto.ch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Centre national de l’audiovisuel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International Federation of Film Archives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MediaArea Donations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32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The Netherlands Institute for Sound and Vision - Beeld en Geluid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The National Library of Norway - Nasjonalbiblioteket</a:t>
                      </a:r>
                      <a:endParaRPr sz="16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88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€5,554.00</a:t>
                      </a:r>
                      <a:endParaRPr b="1"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163325"/>
            <a:ext cx="8520600" cy="8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Courier New"/>
                <a:ea typeface="Courier New"/>
                <a:cs typeface="Courier New"/>
                <a:sym typeface="Courier New"/>
              </a:rPr>
              <a:t>💸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(expenses)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311700" y="123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{12B48A42-6DD6-44F8-86CD-0A8B0EB33107}</a:tableStyleId>
              </a:tblPr>
              <a:tblGrid>
                <a:gridCol w="4260300"/>
                <a:gridCol w="4260300"/>
              </a:tblGrid>
              <a:tr h="447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Travel grants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€1,000.00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324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Printing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Thanks CNA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7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Organizer Travel/Lodging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€2,200.00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22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Dinner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€1,500.00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7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Birthday party shopping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€200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5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Total</a:t>
                      </a:r>
                      <a:endParaRPr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2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€4,900.00</a:t>
                      </a:r>
                      <a:endParaRPr b="1" sz="22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298825" y="263700"/>
            <a:ext cx="8520600" cy="6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Courier New"/>
                <a:ea typeface="Courier New"/>
                <a:cs typeface="Courier New"/>
                <a:sym typeface="Courier New"/>
              </a:rPr>
              <a:t>🕒</a:t>
            </a:r>
            <a:endParaRPr sz="30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78" name="Google Shape;78;p17"/>
          <p:cNvGraphicFramePr/>
          <p:nvPr/>
        </p:nvGraphicFramePr>
        <p:xfrm>
          <a:off x="150775" y="86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{12B48A42-6DD6-44F8-86CD-0A8B0EB33107}</a:tableStyleId>
              </a:tblPr>
              <a:tblGrid>
                <a:gridCol w="4304275"/>
                <a:gridCol w="4538175"/>
              </a:tblGrid>
              <a:tr h="7994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MediaArea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Coordination, administrative support, Time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8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Vera and Donald Blinken Open Society Archives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Conference Space, Technical Support, Breakfast, Lunch, Snacks, Time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43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Organizers, Presenters, and </a:t>
                      </a: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Volunteers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Time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0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In-person Attendees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Travel, Lodging, and Related Costs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Remote Attendees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Notes, Tweets, Time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3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Community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❤️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#nttw4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:)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4" name="Google Shape;84;p18"/>
          <p:cNvSpPr txBox="1"/>
          <p:nvPr>
            <p:ph idx="1" type="subTitle"/>
          </p:nvPr>
        </p:nvSpPr>
        <p:spPr>
          <a:xfrm>
            <a:off x="311700" y="2834125"/>
            <a:ext cx="85206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